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65" r:id="rId4"/>
    <p:sldId id="275" r:id="rId5"/>
    <p:sldId id="274" r:id="rId6"/>
    <p:sldId id="276" r:id="rId7"/>
    <p:sldId id="278" r:id="rId8"/>
    <p:sldId id="269" r:id="rId9"/>
  </p:sldIdLst>
  <p:sldSz cx="9144000" cy="6858000" type="screen4x3"/>
  <p:notesSz cx="9293225" cy="6854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15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3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548" y="0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BEC33-A5F4-406D-9B8E-05B881D7F96C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0498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548" y="6510498"/>
            <a:ext cx="4027064" cy="34274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5096122-5A1A-47DC-8C7E-532B765FB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02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548" y="0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4CBEC6-7068-455D-BD4A-2A23A848CFAA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5825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323" y="3256042"/>
            <a:ext cx="7434580" cy="30846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0498"/>
            <a:ext cx="4027064" cy="342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548" y="6510498"/>
            <a:ext cx="4027064" cy="34274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7DBE6F0-7875-4E13-AAB0-94000FFDE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68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BE6F0-7875-4E13-AAB0-94000FFDEDE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3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BE6F0-7875-4E13-AAB0-94000FFDEDE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38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BE6F0-7875-4E13-AAB0-94000FFDEDE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5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BE6F0-7875-4E13-AAB0-94000FFDEDE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04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A5DECDC3-DCEF-4778-BD3C-1579FFEC5915}" type="slidenum">
              <a:rPr lang="en-GB" altLang="en-US">
                <a:latin typeface="Calibri" pitchFamily="34" charset="0"/>
              </a:rPr>
              <a:pPr/>
              <a:t>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27160-6CF8-43C7-9F19-C200374A0D9E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133F4D5-EE10-40C4-9224-9D1971230F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14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4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69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8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95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4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13588-CAD8-4213-9E58-B429975A6D08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C8F2C-9C32-452F-A74B-7941BF6A2D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49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E89A5-99F2-4593-A50B-FBC3B0A6572F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4FC74-2A6C-408B-BC16-E5AC3BB8B3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7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34CC3-5F33-4587-B137-88FC7830DD2B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07EFF-779D-4965-A39B-C15B2C3843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4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A4044-8B1A-40CB-901D-FADF845E39ED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8051FDF-059A-4666-8AFE-4C015CAF84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F43F1-C166-46D3-95F0-C9CCDE7C2495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D53BE20-E2D9-49D8-A833-B11ADCB7FF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6BED5-95C7-4C91-A344-EA422B9C78BA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FE2148F-4534-4979-88B0-814A8C8AEB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17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F6FB0-7459-4BEC-845F-BD99B33E72EC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6902-8F24-48B8-8ACE-F12DFBA586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70B9F-071F-49F1-8AC8-920A7717648E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94E8E-EA68-4350-A3CC-C4EB27F2DE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10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D5976-1444-4E50-AEC2-F51CC82CC741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4E88B-C2FE-4A16-97F4-8BB6682A6E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6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8F6CD-7BFD-49AF-8434-2BBEBC43937F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8BB5DC-243C-4BBB-B948-7F48C1D912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2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71A8AF-0D42-4A3E-8327-52E9EC9D2209}" type="datetimeFigureOut">
              <a:rPr lang="en-US" smtClean="0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FE52DB7-299D-4BFD-8C60-1ED591034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42" y="1905000"/>
            <a:ext cx="6600451" cy="2262781"/>
          </a:xfrm>
          <a:extLst/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kern="18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Site visit report </a:t>
            </a:r>
            <a:r>
              <a:rPr lang="en-US" kern="18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the Global Fund supported program implementation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November, 2018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CCM Secretariat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28855" y="6063734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S.Enkhjin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CCM Oversight Committee member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842125" cy="1219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Visited sites and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components, Team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38600" cy="45720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Covered areas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365760" algn="just">
              <a:buClr>
                <a:srgbClr val="873624"/>
              </a:buClr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Mongolian Association of Family Medicine Specialists (MAFMS)</a:t>
            </a:r>
          </a:p>
          <a:p>
            <a:pPr marL="365760" lvl="0" indent="-365760" algn="just">
              <a:buClr>
                <a:srgbClr val="873624"/>
              </a:buClr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Mongolian Child Adolescents Support Center </a:t>
            </a: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Team members</a:t>
            </a:r>
            <a:r>
              <a:rPr lang="mn-M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5760" indent="-365760" algn="just"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R.Oyungerel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Associate Professor MD, PhD, Head, Department of Infectious diseases, School of Medicine, MNUMS and President, Mongolian Society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Infectionists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365760" algn="just"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B.Bayarmaa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Perfect Ladies NGO</a:t>
            </a:r>
          </a:p>
          <a:p>
            <a:pPr marL="365760" indent="-365760" algn="just"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S.Enkhjin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MOH, monitoring and evaluation department</a:t>
            </a:r>
          </a:p>
          <a:p>
            <a:pPr marL="365760" indent="-365760" algn="just"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L.Nomin-Erdene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CCM secretariat assistant </a:t>
            </a:r>
            <a:endParaRPr lang="mn-MN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09800"/>
            <a:ext cx="411087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7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prstClr val="black"/>
                </a:solidFill>
                <a:latin typeface="Book Antiqua"/>
                <a:cs typeface="Times New Roman" pitchFamily="18" charset="0"/>
              </a:rPr>
              <a:t>Mongolian Association of Family Medicine Specialists (MAFMS)</a:t>
            </a:r>
            <a:endParaRPr lang="mn-M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 </a:t>
            </a:r>
            <a:endParaRPr lang="en-US" alt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828800"/>
            <a:ext cx="8229600" cy="4857750"/>
          </a:xfrm>
        </p:spPr>
        <p:txBody>
          <a:bodyPr rtlCol="0">
            <a:noAutofit/>
          </a:bodyPr>
          <a:lstStyle/>
          <a:p>
            <a:pPr marL="365760" indent="-365760" algn="just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is focusing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target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 algn="just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doctors and specialists of the Family Health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Center’s engagement to tuberculosis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reduce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burden of TB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dispensaries, and the capability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specialized doctors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 have improved,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access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has increased.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 algn="just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TB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approaches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 algn="just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20809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 suspected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20879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to TB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dispensaries, 2106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specimens were transported 1634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at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intervals to detect 909 new TB cases, detection has been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and monitoring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improved.</a:t>
            </a:r>
          </a:p>
          <a:p>
            <a:pPr marL="365760" indent="-365760" algn="just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treatment was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to approximately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treatment is 84%.</a:t>
            </a:r>
          </a:p>
          <a:p>
            <a:pPr marL="365760" indent="-365760" algn="just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2017, 21.5% of new TB cases were identified at provinces and district levels, and 22% of new TB cases were detected at the national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</a:t>
            </a:r>
            <a:endParaRPr lang="mn-MN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mn-MN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1280890"/>
          </a:xfrm>
        </p:spPr>
        <p:txBody>
          <a:bodyPr>
            <a:normAutofit/>
          </a:bodyPr>
          <a:lstStyle/>
          <a:p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Obstacles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7315200" cy="5562600"/>
          </a:xfrm>
        </p:spPr>
        <p:txBody>
          <a:bodyPr>
            <a:noAutofit/>
          </a:bodyPr>
          <a:lstStyle/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Building sufficient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cooperation with the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government,  necessary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to take measures to increase the amount of funding from the Social Insurance Fund to one citizen expenditure of the Family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Center.</a:t>
            </a:r>
          </a:p>
          <a:p>
            <a:pPr marL="0" indent="0" algn="ctr">
              <a:buClr>
                <a:srgbClr val="873624"/>
              </a:buClr>
              <a:buNone/>
              <a:defRPr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ustainability of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human resource management of F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HC (40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per cent change in human resources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annually, which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reduces work efficiency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Medicine Centers’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doctors/physicians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professionals need to receive incentives in order to get efficient results.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Empowering re-training for doctors/physicians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to improve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the linkage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the Family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Medicine Center and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Dispensary.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Strengthen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and improve advocating activities on the population 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Involve homeless and unemployed people in social welfare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services.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>
              <a:buClr>
                <a:srgbClr val="873624"/>
              </a:buClr>
              <a:defRPr/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325562"/>
          </a:xfrm>
        </p:spPr>
        <p:txBody>
          <a:bodyPr/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Mongolian Child Adolescents Support Center </a:t>
            </a:r>
            <a:endParaRPr lang="mn-M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1005054" y="13335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alt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095500"/>
            <a:ext cx="7315200" cy="4800600"/>
          </a:xfrm>
        </p:spPr>
        <p:txBody>
          <a:bodyPr rtlCol="0">
            <a:noAutofit/>
          </a:bodyPr>
          <a:lstStyle/>
          <a:p>
            <a:pPr marL="365760" indent="-365760" algn="just"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Implementation is focusing on the target group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fter conducting "Open your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eyes" and “Magical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world“ training,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participants request to receive training manuals and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conduct training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their local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area. </a:t>
            </a:r>
          </a:p>
          <a:p>
            <a:pPr marL="365760" indent="-365760" algn="just"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Providing health education to the public,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behavioral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 training and promotional activities are actively organized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6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Obstacles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i="1" dirty="0">
                <a:latin typeface="Times New Roman" pitchFamily="18" charset="0"/>
                <a:cs typeface="Times New Roman" pitchFamily="18" charset="0"/>
              </a:rPr>
            </a:b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524000"/>
            <a:ext cx="7162799" cy="4384591"/>
          </a:xfrm>
        </p:spPr>
        <p:txBody>
          <a:bodyPr>
            <a:noAutofit/>
          </a:bodyPr>
          <a:lstStyle/>
          <a:p>
            <a:pPr marL="365760" indent="-365760" algn="just">
              <a:buClr>
                <a:srgbClr val="873624"/>
              </a:buClr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Program implementation usually delayed because the budget doesn't arrive on time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Government experts 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constantly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changing, which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make us hard to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collaborate and implement our activities.</a:t>
            </a:r>
          </a:p>
          <a:p>
            <a:pPr marL="365760" indent="-365760" algn="just">
              <a:buClr>
                <a:srgbClr val="873624"/>
              </a:buClr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Adolescents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' participation is very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strong,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but students from universities and VTPC are less active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81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3700" y="620713"/>
            <a:ext cx="8389938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en-GB" alt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908175" y="5589588"/>
            <a:ext cx="6877050" cy="81121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CCM members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make recommendations for improvement</a:t>
            </a:r>
            <a:r>
              <a:rPr lang="mn-M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175" y="2119313"/>
            <a:ext cx="6877050" cy="103346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tIns="90000" bIns="90000" anchor="ctr"/>
          <a:lstStyle/>
          <a:p>
            <a:pPr marL="266700" lvl="1" indent="-1778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necessary products, inventory, textbooks and printed materials.</a:t>
            </a:r>
            <a:endParaRPr lang="mn-MN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175" y="4398963"/>
            <a:ext cx="6877050" cy="1130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tIns="90000" bIns="90000" anchor="ctr"/>
          <a:lstStyle/>
          <a:p>
            <a:pPr marL="266700" lvl="1" indent="-195263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improving the </a:t>
            </a:r>
            <a:r>
              <a:rPr lang="en-US" sz="20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of the GF supported </a:t>
            </a:r>
            <a:r>
              <a:rPr lang="en-US" sz="20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programs.</a:t>
            </a:r>
            <a:endParaRPr lang="en-US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8175" y="3168650"/>
            <a:ext cx="6877050" cy="11747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tIns="90000" bIns="90000" anchor="ctr"/>
          <a:lstStyle/>
          <a:p>
            <a:pPr marL="266700" lvl="1" indent="-1778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E1E1E"/>
                </a:solidFill>
                <a:latin typeface="Times New Roman" pitchFamily="18" charset="0"/>
                <a:cs typeface="Times New Roman" pitchFamily="18" charset="0"/>
              </a:rPr>
              <a:t>Activities are implemented on time, but there is a lack of human resources.</a:t>
            </a:r>
            <a:endParaRPr lang="en-US" sz="2000" dirty="0">
              <a:solidFill>
                <a:srgbClr val="1E1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175" y="1341438"/>
            <a:ext cx="6875463" cy="777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tIns="90000" bIns="90000" anchor="ctr"/>
          <a:lstStyle/>
          <a:p>
            <a:pPr marL="285750" indent="-1968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on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disbursement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funds</a:t>
            </a:r>
            <a:r>
              <a:rPr lang="mn-MN" sz="20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9413" y="2170113"/>
            <a:ext cx="1455737" cy="9080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Procurement</a:t>
            </a:r>
            <a:endParaRPr lang="mn-M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9413" y="3152775"/>
            <a:ext cx="1455737" cy="11747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Implementation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9413" y="4398963"/>
            <a:ext cx="1455737" cy="11303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9413" y="5589588"/>
            <a:ext cx="1455737" cy="8112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Suggestion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79413" y="1341438"/>
            <a:ext cx="1455737" cy="7778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179388" defTabSz="889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Finance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1938" y="1600200"/>
            <a:ext cx="233362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+mn-lt"/>
              </a:rPr>
              <a:t>1</a:t>
            </a:r>
            <a:endParaRPr lang="en-GB" sz="1200" b="1" kern="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4000" y="2497138"/>
            <a:ext cx="233363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+mn-lt"/>
              </a:rPr>
              <a:t>2</a:t>
            </a:r>
            <a:endParaRPr lang="en-GB" sz="1200" b="1" kern="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4000" y="3579813"/>
            <a:ext cx="233363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+mn-lt"/>
              </a:rPr>
              <a:t>3</a:t>
            </a:r>
            <a:endParaRPr lang="en-GB" sz="1200" b="1" kern="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" y="4837113"/>
            <a:ext cx="233363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+mn-lt"/>
              </a:rPr>
              <a:t>4</a:t>
            </a:r>
            <a:endParaRPr lang="en-GB" sz="1200" b="1" kern="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4000" y="5672138"/>
            <a:ext cx="233363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+mn-lt"/>
              </a:rPr>
              <a:t>5</a:t>
            </a:r>
            <a:endParaRPr lang="en-GB" sz="1200" b="1" kern="0" dirty="0">
              <a:solidFill>
                <a:sysClr val="window" lastClr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2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7162800" cy="2362200"/>
          </a:xfrm>
        </p:spPr>
        <p:txBody>
          <a:bodyPr/>
          <a:lstStyle/>
          <a:p>
            <a:pPr algn="ctr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Thank you for your consideration.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1321</TotalTime>
  <Words>546</Words>
  <Application>Microsoft Office PowerPoint</Application>
  <PresentationFormat>On-screen Show (4:3)</PresentationFormat>
  <Paragraphs>60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Site visit report of the Global Fund supported program implementation </vt:lpstr>
      <vt:lpstr>Visited sites and working group components, Team 2</vt:lpstr>
      <vt:lpstr>Mongolian Association of Family Medicine Specialists (MAFMS)</vt:lpstr>
      <vt:lpstr>Obstacles  </vt:lpstr>
      <vt:lpstr>Mongolian Child Adolescents Support Center </vt:lpstr>
      <vt:lpstr>Obstacles </vt:lpstr>
      <vt:lpstr>Conclusion  </vt:lpstr>
      <vt:lpstr>Thank you for your consideration.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Хөтөлбөрийн хэрэгжилттэй танилцах ажлын тайлан</dc:title>
  <dc:creator>PC1</dc:creator>
  <cp:lastModifiedBy>Nomin</cp:lastModifiedBy>
  <cp:revision>121</cp:revision>
  <cp:lastPrinted>2019-02-11T05:49:21Z</cp:lastPrinted>
  <dcterms:created xsi:type="dcterms:W3CDTF">2017-01-02T06:45:22Z</dcterms:created>
  <dcterms:modified xsi:type="dcterms:W3CDTF">2019-02-20T07:49:33Z</dcterms:modified>
</cp:coreProperties>
</file>