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95" r:id="rId2"/>
    <p:sldMasterId id="2147484007" r:id="rId3"/>
    <p:sldMasterId id="2147484019" r:id="rId4"/>
    <p:sldMasterId id="2147484031" r:id="rId5"/>
    <p:sldMasterId id="2147484043" r:id="rId6"/>
  </p:sldMasterIdLst>
  <p:notesMasterIdLst>
    <p:notesMasterId r:id="rId26"/>
  </p:notesMasterIdLst>
  <p:handoutMasterIdLst>
    <p:handoutMasterId r:id="rId27"/>
  </p:handoutMasterIdLst>
  <p:sldIdLst>
    <p:sldId id="280" r:id="rId7"/>
    <p:sldId id="281" r:id="rId8"/>
    <p:sldId id="282" r:id="rId9"/>
    <p:sldId id="285" r:id="rId10"/>
    <p:sldId id="283" r:id="rId11"/>
    <p:sldId id="273" r:id="rId12"/>
    <p:sldId id="287" r:id="rId13"/>
    <p:sldId id="275" r:id="rId14"/>
    <p:sldId id="296" r:id="rId15"/>
    <p:sldId id="288" r:id="rId16"/>
    <p:sldId id="291" r:id="rId17"/>
    <p:sldId id="293" r:id="rId18"/>
    <p:sldId id="294" r:id="rId19"/>
    <p:sldId id="277" r:id="rId20"/>
    <p:sldId id="295" r:id="rId21"/>
    <p:sldId id="279" r:id="rId22"/>
    <p:sldId id="297" r:id="rId23"/>
    <p:sldId id="298" r:id="rId24"/>
    <p:sldId id="284" r:id="rId2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632" autoAdjust="0"/>
  </p:normalViewPr>
  <p:slideViewPr>
    <p:cSldViewPr>
      <p:cViewPr>
        <p:scale>
          <a:sx n="100" d="100"/>
          <a:sy n="100" d="100"/>
        </p:scale>
        <p:origin x="-5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6384FE-D71F-497C-B67F-916107E2A08E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2A6AA17-7E1E-4EDC-BE7D-4216E3FA5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2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28B3AA-E45C-4049-B64D-A69463401656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688A412-74FC-43E0-95C4-4AA053C05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1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468BEB-A7FA-4B3A-8F5F-872E73D0AEB1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6D8D-186C-4242-B907-130F5CD8E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4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00E8-1922-4518-A9D5-207964D6937E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84D0-766C-4B0B-8974-6CCBB31CF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3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0556-C0B0-4E36-8E3E-C767CB5491FC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C905-8AC1-41C8-927F-BC8882E17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4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4BD372-9CCB-4719-A5E2-7A0D38A66578}" type="datetimeFigureOut">
              <a:rPr lang="en-US">
                <a:solidFill>
                  <a:srgbClr val="ECE9C6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42D6-723C-40F0-8C94-231C3582CCA0}" type="slidenum">
              <a:rPr lang="en-US" alt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7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687-1BE7-4FF4-99EB-E731EA8C262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660E-CED6-46D2-8F47-D726D964F8A1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1DF2-9D08-4671-8493-1D2BAEEBDF3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10C-32FC-421F-A8BC-E4B625A2B47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6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5CA1-ABB2-462D-A53F-D5AED3E2125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E2AC-D8D0-446D-A8B8-B03D0047070A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4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2E07-91A4-43B2-ABAC-655DC55C88D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3D6-7A5C-46F5-8594-04B7B4F3CC34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2970-27AE-4FC6-9FEF-9BF7A83D0A4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5EED-069B-4BAA-BB0A-2CFCCB4770B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5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0A1-3E86-4FC1-90A8-F4DB051557A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6718-374D-4624-BA3B-22CF399C1677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5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BF0F-4E04-439E-B9C1-F9FDDCD401B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66-2E36-4880-ABCB-C440743CDA55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0860-8922-44E2-BFB2-2C2885D42EEB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BEC3-34B5-4108-A7B6-0BD2FE7A6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9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3B93-460F-4390-BC7B-1E34233AF374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E5C-C222-4A50-BF42-8A0D6560A3A3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7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36CB-F86D-4566-A3A6-9C5FBEAAB4F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5AB7-3994-49B5-872C-8A37202E4956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2580-E4B6-455D-9D82-5116000760A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5CA4-1904-4982-B7E6-ED107532600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4BD372-9CCB-4719-A5E2-7A0D38A66578}" type="datetimeFigureOut">
              <a:rPr lang="en-US">
                <a:solidFill>
                  <a:srgbClr val="ECE9C6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42D6-723C-40F0-8C94-231C3582CCA0}" type="slidenum">
              <a:rPr lang="en-US" alt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687-1BE7-4FF4-99EB-E731EA8C262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660E-CED6-46D2-8F47-D726D964F8A1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1DF2-9D08-4671-8493-1D2BAEEBDF3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10C-32FC-421F-A8BC-E4B625A2B47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0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5CA1-ABB2-462D-A53F-D5AED3E2125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E2AC-D8D0-446D-A8B8-B03D0047070A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4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2E07-91A4-43B2-ABAC-655DC55C88D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3D6-7A5C-46F5-8594-04B7B4F3CC34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2970-27AE-4FC6-9FEF-9BF7A83D0A4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5EED-069B-4BAA-BB0A-2CFCCB4770B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3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0A1-3E86-4FC1-90A8-F4DB051557A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6718-374D-4624-BA3B-22CF399C1677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D14D-F48C-40F0-AAD6-4B0DD92C43EA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C012-7FEB-4A6C-9F25-C86FA161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BF0F-4E04-439E-B9C1-F9FDDCD401B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66-2E36-4880-ABCB-C440743CDA55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6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3B93-460F-4390-BC7B-1E34233AF374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E5C-C222-4A50-BF42-8A0D6560A3A3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6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36CB-F86D-4566-A3A6-9C5FBEAAB4F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5AB7-3994-49B5-872C-8A37202E4956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7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2580-E4B6-455D-9D82-5116000760A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5CA4-1904-4982-B7E6-ED107532600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11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4BD372-9CCB-4719-A5E2-7A0D38A66578}" type="datetimeFigureOut">
              <a:rPr lang="en-US">
                <a:solidFill>
                  <a:srgbClr val="ECE9C6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42D6-723C-40F0-8C94-231C3582CCA0}" type="slidenum">
              <a:rPr lang="en-US" alt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687-1BE7-4FF4-99EB-E731EA8C262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660E-CED6-46D2-8F47-D726D964F8A1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1DF2-9D08-4671-8493-1D2BAEEBDF3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10C-32FC-421F-A8BC-E4B625A2B47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1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5CA1-ABB2-462D-A53F-D5AED3E2125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E2AC-D8D0-446D-A8B8-B03D0047070A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27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2E07-91A4-43B2-ABAC-655DC55C88D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3D6-7A5C-46F5-8594-04B7B4F3CC34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7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2970-27AE-4FC6-9FEF-9BF7A83D0A4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5EED-069B-4BAA-BB0A-2CFCCB4770B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F3D3-9934-4464-BC14-40F54F4EF4D4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E04-4D6A-48B8-8D74-5C2279304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97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0A1-3E86-4FC1-90A8-F4DB051557A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6718-374D-4624-BA3B-22CF399C1677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9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BF0F-4E04-439E-B9C1-F9FDDCD401B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66-2E36-4880-ABCB-C440743CDA55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4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3B93-460F-4390-BC7B-1E34233AF374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E5C-C222-4A50-BF42-8A0D6560A3A3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4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36CB-F86D-4566-A3A6-9C5FBEAAB4F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5AB7-3994-49B5-872C-8A37202E4956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2580-E4B6-455D-9D82-5116000760A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5CA4-1904-4982-B7E6-ED107532600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15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4BD372-9CCB-4719-A5E2-7A0D38A66578}" type="datetimeFigureOut">
              <a:rPr lang="en-US">
                <a:solidFill>
                  <a:srgbClr val="ECE9C6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42D6-723C-40F0-8C94-231C3582CCA0}" type="slidenum">
              <a:rPr lang="en-US" alt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D687-1BE7-4FF4-99EB-E731EA8C262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660E-CED6-46D2-8F47-D726D964F8A1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1DF2-9D08-4671-8493-1D2BAEEBDF3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10C-32FC-421F-A8BC-E4B625A2B47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5CA1-ABB2-462D-A53F-D5AED3E2125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E2AC-D8D0-446D-A8B8-B03D0047070A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8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2E07-91A4-43B2-ABAC-655DC55C88D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3D6-7A5C-46F5-8594-04B7B4F3CC34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734E-4D02-4C94-8E3B-D8FE671ACDE3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8A9D-1512-42B7-AA72-06588450B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3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2970-27AE-4FC6-9FEF-9BF7A83D0A4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5EED-069B-4BAA-BB0A-2CFCCB4770B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2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0A1-3E86-4FC1-90A8-F4DB051557AD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6718-374D-4624-BA3B-22CF399C1677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35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BF0F-4E04-439E-B9C1-F9FDDCD401B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66-2E36-4880-ABCB-C440743CDA55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35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3B93-460F-4390-BC7B-1E34233AF374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E5C-C222-4A50-BF42-8A0D6560A3A3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82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36CB-F86D-4566-A3A6-9C5FBEAAB4F2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5AB7-3994-49B5-872C-8A37202E4956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06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2580-E4B6-455D-9D82-5116000760A1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5CA4-1904-4982-B7E6-ED107532600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1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468BEB-A7FA-4B3A-8F5F-872E73D0AEB1}" type="datetimeFigureOut">
              <a:rPr lang="en-US">
                <a:solidFill>
                  <a:srgbClr val="ECE9C6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6D8D-186C-4242-B907-130F5CD8EAA1}" type="slidenum">
              <a:rPr lang="en-US" alt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5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0860-8922-44E2-BFB2-2C2885D42EEB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BEC3-34B5-4108-A7B6-0BD2FE7A6879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D14D-F48C-40F0-AAD6-4B0DD92C43EA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C012-7FEB-4A6C-9F25-C86FA16159E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7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F3D3-9934-4464-BC14-40F54F4EF4D4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E04-4D6A-48B8-8D74-5C2279304740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6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8D38-5AB8-4159-8482-CE621FF8C3C3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00FA-6181-4F0D-852C-320F415A2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922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734E-4D02-4C94-8E3B-D8FE671ACDE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8A9D-1512-42B7-AA72-06588450B0FD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71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8D38-5AB8-4159-8482-CE621FF8C3C3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00FA-6181-4F0D-852C-320F415A2800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64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8A61-17A3-4171-9668-D29651EBA81A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6D4C-A408-4FD5-B9DB-FCA97236456B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45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7C84-EC97-4289-96F0-405F020527CB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1DD4-FF01-4A82-B00F-E8689F74AFF4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40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E6EC-433D-4267-925E-EEE82E56960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4930-A8FC-415D-B0E9-EDF44FE5044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00E8-1922-4518-A9D5-207964D6937E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84D0-766C-4B0B-8974-6CCBB31CF69E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4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0556-C0B0-4E36-8E3E-C767CB5491FC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C905-8AC1-41C8-927F-BC8882E17C9F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8A61-17A3-4171-9668-D29651EBA81A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6D4C-A408-4FD5-B9DB-FCA972364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4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7C84-EC97-4289-96F0-405F020527CB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1DD4-FF01-4A82-B00F-E8689F74A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E6EC-433D-4267-925E-EEE82E56960E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4930-A8FC-415D-B0E9-EDF44FE50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D6DA62A-B626-4C22-854C-D1B8B0CAFBB7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05BD5F-7195-4835-BF25-5ACB25F33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84" r:id="rId7"/>
    <p:sldLayoutId id="2147483985" r:id="rId8"/>
    <p:sldLayoutId id="2147483986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56139-F774-433F-A652-03A4EBD80B47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6DD36E-A503-4D3A-A009-3C66DAED819E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56139-F774-433F-A652-03A4EBD80B47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6DD36E-A503-4D3A-A009-3C66DAED819E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56139-F774-433F-A652-03A4EBD80B47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6DD36E-A503-4D3A-A009-3C66DAED819E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A56139-F774-433F-A652-03A4EBD80B47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6DD36E-A503-4D3A-A009-3C66DAED819E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D6DA62A-B626-4C22-854C-D1B8B0CAFBB7}" type="datetimeFigureOut">
              <a:rPr lang="en-US">
                <a:solidFill>
                  <a:srgbClr val="895D1D"/>
                </a:solidFill>
              </a:rPr>
              <a:pPr>
                <a:defRPr/>
              </a:pPr>
              <a:t>2/20/2019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05BD5F-7195-4835-BF25-5ACB25F33988}" type="slidenum">
              <a:rPr lang="en-US" alt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800" dirty="0" smtClean="0">
                <a:solidFill>
                  <a:srgbClr val="222222"/>
                </a:solidFill>
                <a:effectLst/>
                <a:ea typeface="Times New Roman"/>
              </a:rPr>
              <a:t>Site visit report of the Global Fund supported program implementation </a:t>
            </a:r>
            <a:r>
              <a:rPr lang="en-US" sz="3200" kern="1800" dirty="0">
                <a:solidFill>
                  <a:srgbClr val="222222"/>
                </a:solidFill>
                <a:effectLst/>
                <a:ea typeface="Times New Roman"/>
              </a:rPr>
              <a:t>in </a:t>
            </a:r>
            <a:r>
              <a:rPr lang="en-US" sz="3200" kern="1800" dirty="0" err="1">
                <a:solidFill>
                  <a:srgbClr val="222222"/>
                </a:solidFill>
                <a:effectLst/>
                <a:ea typeface="Times New Roman"/>
              </a:rPr>
              <a:t>Uvs</a:t>
            </a:r>
            <a:r>
              <a:rPr lang="en-US" sz="3200" kern="1800" dirty="0">
                <a:solidFill>
                  <a:srgbClr val="222222"/>
                </a:solidFill>
                <a:effectLst/>
                <a:ea typeface="Times New Roman"/>
              </a:rPr>
              <a:t>, </a:t>
            </a:r>
            <a:r>
              <a:rPr lang="en-US" sz="3200" kern="1800" dirty="0" err="1">
                <a:solidFill>
                  <a:srgbClr val="222222"/>
                </a:solidFill>
                <a:effectLst/>
                <a:ea typeface="Times New Roman"/>
              </a:rPr>
              <a:t>Zavkhan</a:t>
            </a:r>
            <a:r>
              <a:rPr lang="en-US" sz="3200" kern="1800" dirty="0">
                <a:solidFill>
                  <a:srgbClr val="222222"/>
                </a:solidFill>
                <a:effectLst/>
                <a:ea typeface="Times New Roman"/>
              </a:rPr>
              <a:t> </a:t>
            </a:r>
            <a:r>
              <a:rPr lang="en-US" sz="3200" kern="1800" dirty="0" smtClean="0">
                <a:solidFill>
                  <a:srgbClr val="222222"/>
                </a:solidFill>
                <a:effectLst/>
                <a:ea typeface="Times New Roman"/>
              </a:rPr>
              <a:t>provinces</a:t>
            </a:r>
            <a:endParaRPr lang="en-US" sz="3200" kern="1800" dirty="0">
              <a:solidFill>
                <a:srgbClr val="222222"/>
              </a:solidFill>
              <a:effectLst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22-26 of January, 2019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CCM Secretariat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5481756"/>
            <a:ext cx="389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Ts.Adiyakhishig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CCM member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Department of Health in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Zavkhan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province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8305800" cy="4343400"/>
          </a:xfrm>
        </p:spPr>
        <p:txBody>
          <a:bodyPr/>
          <a:lstStyle/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transportation cost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1649.8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thousand MNT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disbursed,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order to increase early detection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tuberculosis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mobile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digital X-ray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apparatus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supplied according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A/361st order of the Health Minister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marked HF 120/60 and worth of 184.3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MNT,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framework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"Expansion of Mobile Technology Application for Primary Health Care"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project: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worth of 55.7 million MNT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expert equipment was supplied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hospital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Zavkhan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province.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STI cabinet and VCT center </a:t>
            </a:r>
            <a:endParaRPr lang="mn-MN" altLang="en-US" sz="3200" dirty="0" smtClean="0">
              <a:cs typeface="Times New Roman" pitchFamily="18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Condition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57400"/>
            <a:ext cx="5105400" cy="15240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HIV case detected and treated in the province. (STI cabinet was dark and unventilated. Therefore, STI cabinet moved to a new room.)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447800"/>
            <a:ext cx="4041775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Obstacles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981200"/>
            <a:ext cx="3954439" cy="4572000"/>
          </a:xfrm>
        </p:spPr>
        <p:txBody>
          <a:bodyPr rtlCol="0">
            <a:norm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increase the supply of condoms and distribution materials;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microscopy required for  syphilis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Trichomoniasis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diagnosis; Sample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can be lost while transporting to the medical laboratory, hence the risk of analytical error is high. In that reason need to purchase a thermostat.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laboratory desk and chair supplied by the Global Fund in 2011. The table was not assembled until now.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(Screw bolts were incomplete. Did not request a change or return.)</a:t>
            </a:r>
            <a:endParaRPr lang="mn-MN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5661"/>
            <a:ext cx="22098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352800"/>
            <a:ext cx="2362200" cy="30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cs typeface="Times New Roman" pitchFamily="18" charset="0"/>
              </a:rPr>
              <a:t>The TB dispensary of </a:t>
            </a:r>
            <a:r>
              <a:rPr lang="en-US" altLang="en-US" sz="3200" dirty="0" err="1" smtClean="0">
                <a:cs typeface="Times New Roman" pitchFamily="18" charset="0"/>
              </a:rPr>
              <a:t>Z</a:t>
            </a:r>
            <a:r>
              <a:rPr lang="en-US" altLang="en-US" sz="3200" dirty="0" err="1" smtClean="0">
                <a:cs typeface="Times New Roman" pitchFamily="18" charset="0"/>
              </a:rPr>
              <a:t>avkhan</a:t>
            </a:r>
            <a:r>
              <a:rPr lang="en-US" altLang="en-US" sz="3200" dirty="0" smtClean="0">
                <a:cs typeface="Times New Roman" pitchFamily="18" charset="0"/>
              </a:rPr>
              <a:t> province </a:t>
            </a:r>
            <a:endParaRPr lang="mn-MN" altLang="en-US" sz="3200" dirty="0" smtClean="0">
              <a:cs typeface="Times New Roman" pitchFamily="18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Condition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33600"/>
            <a:ext cx="3810000" cy="45720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first Tb case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diagnosed in 2011.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of January 2019, 13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TB cases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detected. 46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(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n=6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of these cases were reported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Uliastai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54%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Aldarkhaan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Tosontsengel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Durvuljin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Otgon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soums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 of 13 incidences were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treatment,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70% of them recovered, 10% died, 10% failed and 10% lost control.</a:t>
            </a:r>
            <a:endParaRPr lang="mn-M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43000"/>
            <a:ext cx="4041775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Obstacles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905000"/>
            <a:ext cx="5029200" cy="45720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TB dispensary rooms are inadequate.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HIV/STI cabinets situated in the DOT’s room.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TB treatment rooms, laboratories, and medicines’ storage are all in one place.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Tuberculosis drugs are not stored in a pharmaceutical storage room.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 shortage. A doctor does all the jobs, such as a physician, a registrar, a nurse, a dispensary doctor, and a doctor.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microscope has been used since 1996,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outdated and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needs to be replaced</a:t>
            </a:r>
            <a:endParaRPr lang="mn-MN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list of the GF supported procurements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3343318"/>
              </p:ext>
            </p:extLst>
          </p:nvPr>
        </p:nvGraphicFramePr>
        <p:xfrm>
          <a:off x="228600" y="2057401"/>
          <a:ext cx="4648200" cy="4343390"/>
        </p:xfrm>
        <a:graphic>
          <a:graphicData uri="http://schemas.openxmlformats.org/drawingml/2006/table">
            <a:tbl>
              <a:tblPr firstRow="1" firstCol="1" bandRow="1"/>
              <a:tblGrid>
                <a:gridCol w="268635"/>
                <a:gridCol w="1407765"/>
                <a:gridCol w="685800"/>
                <a:gridCol w="502826"/>
                <a:gridCol w="1021174"/>
                <a:gridCol w="762000"/>
              </a:tblGrid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Equipment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Country</a:t>
                      </a:r>
                      <a:r>
                        <a:rPr lang="en-US" sz="13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Date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Serial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quantity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Microscopy (electrons for eyes)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Japan</a:t>
                      </a:r>
                      <a:r>
                        <a:rPr lang="en-US" sz="13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1996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Olmpus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Desar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Russia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</a:t>
                      </a:r>
                      <a:endParaRPr lang="en-US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Кронт</a:t>
                      </a:r>
                      <a:endParaRPr lang="en-US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Autoclave (portable)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China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YX-280D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Quartz (portable)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China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SJD-I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Electric</a:t>
                      </a:r>
                      <a:r>
                        <a:rPr lang="en-US" sz="13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scale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England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ADAM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Refrigerator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Mongolia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Монел</a:t>
                      </a:r>
                      <a:endParaRPr lang="en-US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Personal computer </a:t>
                      </a:r>
                      <a:r>
                        <a:rPr lang="mn-MN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(Dell)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China</a:t>
                      </a:r>
                      <a:r>
                        <a:rPr lang="en-US" sz="13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Dell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Mobile digital </a:t>
                      </a:r>
                      <a:r>
                        <a:rPr lang="en-US" sz="13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 ray apparatus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USA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Nov </a:t>
                      </a:r>
                      <a:r>
                        <a:rPr lang="mn-MN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HF 120/60</a:t>
                      </a: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Gene-</a:t>
                      </a:r>
                      <a:r>
                        <a:rPr lang="en-US" sz="13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Xpert</a:t>
                      </a:r>
                      <a:endParaRPr lang="mn-MN" sz="13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With 4 modules, laptops, and adapter kits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968" marR="39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88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975910"/>
            <a:ext cx="2362200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Mobile digital 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X-ray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apparatus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/>
            <a:r>
              <a:rPr lang="mn-MN" altLang="en-US" sz="3200" dirty="0" smtClean="0">
                <a:cs typeface="Times New Roman" pitchFamily="18" charset="0"/>
              </a:rPr>
              <a:t/>
            </a:r>
            <a:br>
              <a:rPr lang="mn-MN" altLang="en-US" sz="3200" dirty="0" smtClean="0">
                <a:cs typeface="Times New Roman" pitchFamily="18" charset="0"/>
              </a:rPr>
            </a:br>
            <a:r>
              <a:rPr lang="en-US" altLang="en-US" sz="3200" dirty="0">
                <a:cs typeface="Times New Roman" pitchFamily="18" charset="0"/>
              </a:rPr>
              <a:t>Mongolian Association of Family Medicine Specialists (MAFMS</a:t>
            </a:r>
            <a:r>
              <a:rPr lang="en-US" altLang="en-US" sz="3200" dirty="0" smtClean="0">
                <a:cs typeface="Times New Roman" pitchFamily="18" charset="0"/>
              </a:rPr>
              <a:t>)</a:t>
            </a:r>
            <a:endParaRPr lang="mn-MN" altLang="en-US" sz="3200" dirty="0" smtClean="0">
              <a:cs typeface="Times New Roman" pitchFamily="18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Achievements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95800" cy="50292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MAFMS, NCCD jointly organized “Zero TB in Province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governors of the province and “Capacity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FHS doctors“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doctors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specialists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May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2018, which were funded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Global Fund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Fund-supported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TB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provided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MAFMS.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Few samples’ containers provided by the TB dispensary.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trainings were conducted and 15 people were informed about tuberculosis.</a:t>
            </a:r>
            <a:endParaRPr lang="mn-M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041775" cy="6858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cs typeface="Times New Roman" pitchFamily="18" charset="0"/>
              </a:rPr>
              <a:t>Urgamal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 err="1" smtClean="0">
                <a:cs typeface="Times New Roman" pitchFamily="18" charset="0"/>
              </a:rPr>
              <a:t>soum</a:t>
            </a:r>
            <a:r>
              <a:rPr lang="en-US" altLang="en-US" dirty="0" smtClean="0">
                <a:cs typeface="Times New Roman" pitchFamily="18" charset="0"/>
              </a:rPr>
              <a:t> in </a:t>
            </a:r>
            <a:r>
              <a:rPr lang="en-US" altLang="en-US" dirty="0" err="1" smtClean="0">
                <a:cs typeface="Times New Roman" pitchFamily="18" charset="0"/>
              </a:rPr>
              <a:t>Zavkhan</a:t>
            </a:r>
            <a:r>
              <a:rPr lang="en-US" altLang="en-US" dirty="0" smtClean="0">
                <a:cs typeface="Times New Roman" pitchFamily="18" charset="0"/>
              </a:rPr>
              <a:t> province</a:t>
            </a:r>
            <a:endParaRPr lang="mn-MN" altLang="en-US" dirty="0" smtClean="0"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667000"/>
            <a:ext cx="4038599" cy="4572000"/>
          </a:xfrm>
        </p:spPr>
        <p:txBody>
          <a:bodyPr rtlCol="0">
            <a:noAutofit/>
          </a:bodyPr>
          <a:lstStyle/>
          <a:p>
            <a:pPr marL="365760" lvl="0" indent="-365760" algn="just" eaLnBrk="1" fontAlgn="auto" hangingPunct="1">
              <a:spcAft>
                <a:spcPts val="0"/>
              </a:spcAft>
              <a:buClr>
                <a:srgbClr val="873624"/>
              </a:buCl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TB cases detected at the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 2018. Suspected sputum samples transported to and analyzed at the Province hospital.</a:t>
            </a:r>
          </a:p>
          <a:p>
            <a:pPr marL="365760" lvl="0" indent="-365760" algn="just" eaLnBrk="1" fontAlgn="auto" hangingPunct="1">
              <a:spcAft>
                <a:spcPts val="0"/>
              </a:spcAft>
              <a:buClr>
                <a:srgbClr val="873624"/>
              </a:buCl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STIs, congenital syphilis was detected in last year.</a:t>
            </a:r>
          </a:p>
          <a:p>
            <a:pPr marL="365760" lvl="0" indent="-365760" algn="just" eaLnBrk="1" fontAlgn="auto" hangingPunct="1">
              <a:spcAft>
                <a:spcPts val="0"/>
              </a:spcAft>
              <a:buClr>
                <a:srgbClr val="873624"/>
              </a:buCl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Incorrect reports of registers and records.</a:t>
            </a:r>
          </a:p>
          <a:p>
            <a:pPr marL="365760" lvl="0" indent="-365760" algn="just" eaLnBrk="1" fontAlgn="auto" hangingPunct="1">
              <a:spcAft>
                <a:spcPts val="0"/>
              </a:spcAft>
              <a:buClr>
                <a:srgbClr val="873624"/>
              </a:buCl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aren’t any TB primary form. </a:t>
            </a:r>
            <a:endParaRPr lang="mn-M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8915400" cy="4068763"/>
          </a:xfrm>
        </p:spPr>
        <p:txBody>
          <a:bodyPr/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Maintain regular TB early screening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diagnosis;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News and reports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need to be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accountable and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thorough;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Move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STI cabinet from the TB dispensary;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Immediately remove the TB department and laboratory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different locations;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Provide full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control;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Provide primary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TB form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soum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hospital and teach them how to fill the form.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Improve doctors’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knowledge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skills, make 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proper selection of doctors, maintain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sustainability of doctors.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Adequate usage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high-cost mobile X-ray apparatus, organize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inspection thoroughly;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Maintain confidentiality of patient's health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all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employees of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hospital need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attend Human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Rights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training.</a:t>
            </a:r>
            <a:endParaRPr lang="mn-MN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suggestions to </a:t>
            </a:r>
            <a:r>
              <a:rPr lang="en-US" dirty="0" err="1" smtClean="0"/>
              <a:t>Zavkhan</a:t>
            </a:r>
            <a:r>
              <a:rPr lang="en-US" dirty="0" smtClean="0"/>
              <a:t> province</a:t>
            </a:r>
            <a:r>
              <a:rPr lang="mn-MN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133600"/>
            <a:ext cx="7454900" cy="399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Tuberculosis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Maintain regular TB early screening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High-cost equipment not properly installed, need to improve the situation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portable digital X-ray apparatus);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Improve the use of expensive equipment and stabilize the inspection;</a:t>
            </a: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 on storage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medicines and need to store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Warehouse of the General Hospital;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supervision 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hospitals’ implementations;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Immediately modify the infection control regime in TB dispensary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Zavkhan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aimag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 mechanical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ventilation system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for TB department and dispensary;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build a good working environment for employees;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 human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sustainability;</a:t>
            </a: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6525" cy="1054100"/>
          </a:xfrm>
        </p:spPr>
        <p:txBody>
          <a:bodyPr/>
          <a:lstStyle/>
          <a:p>
            <a:r>
              <a:rPr lang="en-US" dirty="0" smtClean="0"/>
              <a:t>The main conclusion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133600"/>
            <a:ext cx="7454900" cy="399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HIV/AIDS/STI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Maintain regular STI screening and diagnosis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Early detection and testing are insufficient.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Health Minister's 305th order not enforced since it has approved in 2017;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sample handling procedure is lost, the risk of sample quality loss is high;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is no involvement of NGOs activities for Target group. 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Patients' health condition not protected and high risk of collapse;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University of Science and Medicine of Mongolia and the private universities provide insufficient knowledge and skills, pay attention to the quality of Doctors’ retraining;</a:t>
            </a: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Improve doctors and medical personnel' human rights knowledge and understanding, and maintain human right-based healthcare services, they also need to attend Human Rights training.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6525" cy="1054100"/>
          </a:xfrm>
        </p:spPr>
        <p:txBody>
          <a:bodyPr/>
          <a:lstStyle/>
          <a:p>
            <a:r>
              <a:rPr lang="en-US" dirty="0" smtClean="0"/>
              <a:t>The main 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133600"/>
            <a:ext cx="7454900" cy="399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CCM Oversight Committee</a:t>
            </a:r>
          </a:p>
          <a:p>
            <a:pPr marL="0" indent="0" algn="just"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Review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revise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Terms of Reference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project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implementation oversight and site visit procedures.</a:t>
            </a: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6525" cy="1054100"/>
          </a:xfrm>
        </p:spPr>
        <p:txBody>
          <a:bodyPr/>
          <a:lstStyle/>
          <a:p>
            <a:r>
              <a:rPr lang="en-US" dirty="0" smtClean="0"/>
              <a:t>The main 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Thank you for your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10206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56525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Visited sites and workin</a:t>
            </a:r>
            <a:r>
              <a:rPr lang="en-US" sz="4000" dirty="0" smtClean="0"/>
              <a:t>g group components</a:t>
            </a:r>
            <a:r>
              <a:rPr lang="ru-RU" dirty="0"/>
              <a:t/>
            </a:r>
            <a:br>
              <a:rPr lang="ru-RU" dirty="0"/>
            </a:b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4337050" cy="5181600"/>
          </a:xfrm>
        </p:spPr>
        <p:txBody>
          <a:bodyPr rtlCol="0"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Covered areas </a:t>
            </a:r>
            <a:r>
              <a:rPr lang="mn-M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Uvs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province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Governor's Office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Department  of Health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Hospital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Mongolian Association of Family Medicine Specialists (MAFMS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Zavkhan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province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Citizens Representative's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Assembly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Department  of Health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Hospital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Mongolian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Association of Family Medicine Specialists (MAFMS)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885950"/>
            <a:ext cx="4267200" cy="4953000"/>
          </a:xfrm>
        </p:spPr>
        <p:txBody>
          <a:bodyPr/>
          <a:lstStyle/>
          <a:p>
            <a:pPr>
              <a:buClr>
                <a:srgbClr val="873624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Team members</a:t>
            </a:r>
            <a:r>
              <a:rPr lang="mn-MN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J.Munkhjargal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Governmental org. representative of CCM</a:t>
            </a: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Ts.Adiyakhishig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-Governmental org. representative of CCM</a:t>
            </a: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G.Nyampurev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-KAP representative of CCM</a:t>
            </a: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B.Oyundari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CCM secretariat coordinator</a:t>
            </a: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B.Oyunbeleg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STI Department of NCCD  </a:t>
            </a:r>
          </a:p>
          <a:p>
            <a:pPr>
              <a:buClr>
                <a:srgbClr val="873624"/>
              </a:buClr>
              <a:buFont typeface="Book Antiqua" pitchFamily="18" charset="0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D.Dorjmaa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TB department of NCCD</a:t>
            </a:r>
          </a:p>
        </p:txBody>
      </p:sp>
    </p:spTree>
    <p:extLst>
      <p:ext uri="{BB962C8B-B14F-4D97-AF65-F5344CB8AC3E}">
        <p14:creationId xmlns:p14="http://schemas.microsoft.com/office/powerpoint/2010/main" val="22158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mn-MN" altLang="en-US" sz="3200" dirty="0" smtClean="0">
                <a:cs typeface="Times New Roman" pitchFamily="18" charset="0"/>
              </a:rPr>
              <a:t>“</a:t>
            </a:r>
            <a:r>
              <a:rPr lang="en-US" altLang="en-US" sz="3200" dirty="0" smtClean="0">
                <a:cs typeface="Times New Roman" pitchFamily="18" charset="0"/>
              </a:rPr>
              <a:t>Health Department of </a:t>
            </a:r>
            <a:r>
              <a:rPr lang="en-US" altLang="en-US" sz="3200" dirty="0" err="1" smtClean="0">
                <a:cs typeface="Times New Roman" pitchFamily="18" charset="0"/>
              </a:rPr>
              <a:t>Uvs</a:t>
            </a:r>
            <a:r>
              <a:rPr lang="en-US" altLang="en-US" sz="3200" dirty="0" smtClean="0">
                <a:cs typeface="Times New Roman" pitchFamily="18" charset="0"/>
              </a:rPr>
              <a:t> province</a:t>
            </a:r>
            <a:r>
              <a:rPr lang="mn-MN" altLang="en-US" sz="3200" dirty="0" smtClean="0">
                <a:cs typeface="Times New Roman" pitchFamily="18" charset="0"/>
              </a:rPr>
              <a:t>”</a:t>
            </a:r>
            <a:br>
              <a:rPr lang="mn-MN" altLang="en-US" sz="3200" dirty="0" smtClean="0">
                <a:cs typeface="Times New Roman" pitchFamily="18" charset="0"/>
              </a:rPr>
            </a:br>
            <a:endParaRPr lang="en-US" alt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144963"/>
          </a:xfrm>
        </p:spPr>
        <p:txBody>
          <a:bodyPr/>
          <a:lstStyle/>
          <a:p>
            <a:pPr marL="342900" indent="0" algn="just">
              <a:lnSpc>
                <a:spcPct val="115000"/>
              </a:lnSpc>
              <a:buNone/>
              <a:tabLst>
                <a:tab pos="22288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614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diseases’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cases were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detected in 2018.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indent="-342900" algn="just">
              <a:lnSpc>
                <a:spcPct val="115000"/>
              </a:lnSpc>
              <a:buFont typeface="Wingdings" pitchFamily="2" charset="2"/>
              <a:buChar char="Ø"/>
              <a:tabLst>
                <a:tab pos="2228850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Tuberculosis-6.3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%,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indent="-342900" algn="just">
              <a:lnSpc>
                <a:spcPct val="115000"/>
              </a:lnSpc>
              <a:buFont typeface="Wingdings" pitchFamily="2" charset="2"/>
              <a:buChar char="Ø"/>
              <a:tabLst>
                <a:tab pos="22288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onorrhea-15.9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%,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indent="-342900" algn="just">
              <a:lnSpc>
                <a:spcPct val="115000"/>
              </a:lnSpc>
              <a:buFont typeface="Wingdings" pitchFamily="2" charset="2"/>
              <a:buChar char="Ø"/>
              <a:tabLst>
                <a:tab pos="2228850" algn="l"/>
              </a:tabLs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Syphilis-21% 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indent="-342900" algn="just">
              <a:lnSpc>
                <a:spcPct val="115000"/>
              </a:lnSpc>
              <a:buFont typeface="Wingdings" pitchFamily="2" charset="2"/>
              <a:buChar char="Ø"/>
              <a:tabLst>
                <a:tab pos="22288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richimoniasis-11.7% .</a:t>
            </a:r>
            <a:r>
              <a:rPr lang="en-US" sz="2000" b="1" dirty="0" smtClean="0">
                <a:solidFill>
                  <a:srgbClr val="555555"/>
                </a:solidFill>
                <a:latin typeface="Helvetica Neue"/>
              </a:rPr>
              <a:t> </a:t>
            </a:r>
            <a:endParaRPr lang="en-US" sz="2000" b="1" dirty="0" smtClean="0">
              <a:solidFill>
                <a:srgbClr val="555555"/>
              </a:solidFill>
              <a:latin typeface="Helvetica Neue"/>
            </a:endParaRPr>
          </a:p>
          <a:p>
            <a:pPr marL="342900" indent="0" algn="just">
              <a:lnSpc>
                <a:spcPct val="115000"/>
              </a:lnSpc>
              <a:buNone/>
              <a:tabLst>
                <a:tab pos="22288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incidence detection in 2018: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cases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39 cases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province. 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recorded in province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no HIV infection has been reported from mother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infant.</a:t>
            </a:r>
          </a:p>
        </p:txBody>
      </p:sp>
      <p:sp>
        <p:nvSpPr>
          <p:cNvPr id="1229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4958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hospital received the GF funded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apparatus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November 2018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There a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two military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armies in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province and actively carried out tuberculosis examination using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 mobile digital X-ray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apparatus. Last year, a total of 880 people were involved in TB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 four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soums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Uvs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province,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of which 14 suspects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were, 2 diagnosed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with tuberculosis. STI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incidences are more likely to  decrease. 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478578"/>
            <a:ext cx="240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2019.01.22-23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649287"/>
          </a:xfrm>
        </p:spPr>
        <p:txBody>
          <a:bodyPr/>
          <a:lstStyle/>
          <a:p>
            <a:r>
              <a:rPr lang="en-US" sz="2800" dirty="0" smtClean="0"/>
              <a:t>The list of the </a:t>
            </a:r>
            <a:r>
              <a:rPr lang="en-US" sz="2800" dirty="0" smtClean="0"/>
              <a:t>TGF </a:t>
            </a:r>
            <a:r>
              <a:rPr lang="en-US" sz="2800" dirty="0" smtClean="0"/>
              <a:t>supported procurements</a:t>
            </a:r>
            <a:r>
              <a:rPr lang="mn-MN" sz="2800" dirty="0"/>
              <a:t/>
            </a:r>
            <a:br>
              <a:rPr lang="mn-MN" sz="2800" dirty="0"/>
            </a:b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48644"/>
              </p:ext>
            </p:extLst>
          </p:nvPr>
        </p:nvGraphicFramePr>
        <p:xfrm>
          <a:off x="228600" y="2057403"/>
          <a:ext cx="4800600" cy="4407623"/>
        </p:xfrm>
        <a:graphic>
          <a:graphicData uri="http://schemas.openxmlformats.org/drawingml/2006/table">
            <a:tbl>
              <a:tblPr firstRow="1" firstCol="1" bandRow="1"/>
              <a:tblGrid>
                <a:gridCol w="278672"/>
                <a:gridCol w="1321528"/>
                <a:gridCol w="762000"/>
                <a:gridCol w="685800"/>
                <a:gridCol w="914400"/>
                <a:gridCol w="838200"/>
              </a:tblGrid>
              <a:tr h="43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Equipment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Country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Dates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Serial 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Microscopy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Japan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Olmpus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Desar</a:t>
                      </a:r>
                      <a:endParaRPr lang="mn-MN" sz="16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Russia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Кронт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Autoclave (portable)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YX-280D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Quartz (portable)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China 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SJD-I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Mechanical scale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Japan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Dryer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DH4000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Computer (Dell)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China 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Dell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Mobile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X-ray apparatus 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USA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HF 120/60</a:t>
                      </a: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185" marR="4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2133600"/>
            <a:ext cx="3447288" cy="381000"/>
          </a:xfrm>
        </p:spPr>
        <p:txBody>
          <a:bodyPr/>
          <a:lstStyle/>
          <a:p>
            <a:r>
              <a:rPr lang="en-US" sz="2000" dirty="0" smtClean="0"/>
              <a:t>Mobile </a:t>
            </a:r>
            <a:r>
              <a:rPr lang="en-US" sz="2000" dirty="0"/>
              <a:t>X-ray </a:t>
            </a:r>
            <a:r>
              <a:rPr lang="en-US" sz="2000" dirty="0" smtClean="0"/>
              <a:t>apparatus installation  </a:t>
            </a:r>
            <a:endParaRPr lang="en-US" sz="2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58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mn-MN" altLang="en-US" sz="3200" dirty="0" smtClean="0">
                <a:cs typeface="Times New Roman" pitchFamily="18" charset="0"/>
              </a:rPr>
              <a:t/>
            </a:r>
            <a:br>
              <a:rPr lang="mn-MN" altLang="en-US" sz="3200" dirty="0" smtClean="0">
                <a:cs typeface="Times New Roman" pitchFamily="18" charset="0"/>
              </a:rPr>
            </a:b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STI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cabinet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and VCT center</a:t>
            </a:r>
            <a:endParaRPr lang="mn-MN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4196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4889 people were screened for HIV and 4498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syphilis in 2018.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Non-pregnant 465 people were served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VCT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Procurement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orders are based 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aimag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hospitals’ requirement. Condoms distributed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VCT center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hotels, hence visited to monitor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or 3 times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Without infection in the fetus, HIV-infected 2 women gave birth. Infected person’s data is saved by code. </a:t>
            </a:r>
            <a:r>
              <a:rPr lang="mn-M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Obstacles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422775" cy="44958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number of staff and labor is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VCT center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STI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cabinet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operating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together. We don’t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microbiological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practitioner.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elated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Minister, lead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4th quarter’s pharmacy had received from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National Center for Communicable Diseases (NCCD). NCCD has an average of 3-6 months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 of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medication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mn-MN" altLang="en-US" sz="3200" dirty="0" smtClean="0">
                <a:cs typeface="Times New Roman" pitchFamily="18" charset="0"/>
              </a:rPr>
              <a:t/>
            </a:r>
            <a:br>
              <a:rPr lang="mn-MN" altLang="en-US" sz="3200" dirty="0" smtClean="0">
                <a:cs typeface="Times New Roman" pitchFamily="18" charset="0"/>
              </a:rPr>
            </a:br>
            <a:r>
              <a:rPr lang="en-US" altLang="en-US" sz="3200" dirty="0">
                <a:cs typeface="Times New Roman" pitchFamily="18" charset="0"/>
              </a:rPr>
              <a:t>TB dispensary of the General Hospital</a:t>
            </a:r>
            <a:endParaRPr lang="mn-MN" altLang="en-US" sz="3200" dirty="0" smtClean="0">
              <a:cs typeface="Times New Roman" pitchFamily="18" charset="0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Condition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81200"/>
            <a:ext cx="4953000" cy="49530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in progress and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cases suspected of transporting 45 specimens in 2018.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Hospital has been actively conducting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detection since received the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X-ray apparatus.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the past 5 years, new cases of pulmonary bacteriological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been successful in achieving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96%, mortality is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ineffectiveness is 2</a:t>
            </a:r>
            <a:r>
              <a:rPr lang="mn-M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incidence of MDR-TB was first diagnosed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 at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Uvs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province.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otal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 cases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 registered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January 2019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55% (n = 5) of these cases were reported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Ulaangom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45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Zuungovi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Naranbulag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Tarialan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Khovd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soums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Two of the 9 cases with MDR-TB died. </a:t>
            </a:r>
            <a:endParaRPr lang="mn-MN" sz="18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mn-M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Obstacles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981200"/>
            <a:ext cx="4163291" cy="46482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dispensary program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implements well,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the room was insufficient. Tuberculosis medicines are stored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DOT’s room.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  <a:endParaRPr lang="en-US" sz="19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necessary to resolve the mechanical ventilation system of the TB department and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Dispensary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Uvs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province;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reatment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rooms have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 refurbished in order to medicate newly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MDR-TB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incidences. 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Restore the previously performed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activities,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Voluntary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services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food treatments;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X-ray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apparatus supplement of printer needs to be purchased;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microscope used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Laboratory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received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2007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it needs to be upgraded as it is outdated.</a:t>
            </a:r>
            <a:endParaRPr lang="mn-MN" sz="19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mn-MN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3442446" cy="658368"/>
          </a:xfrm>
        </p:spPr>
        <p:txBody>
          <a:bodyPr/>
          <a:lstStyle/>
          <a:p>
            <a:r>
              <a:rPr lang="en-US" dirty="0" smtClean="0"/>
              <a:t>TB medicine </a:t>
            </a:r>
            <a:r>
              <a:rPr lang="en-US" dirty="0" smtClean="0"/>
              <a:t>storage room 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334000" y="685800"/>
            <a:ext cx="3048000" cy="103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3624"/>
              </a:buClr>
            </a:pPr>
            <a:r>
              <a:rPr lang="en-US" dirty="0" smtClean="0">
                <a:solidFill>
                  <a:srgbClr val="895D1D"/>
                </a:solidFill>
              </a:rPr>
              <a:t>Disposition of d</a:t>
            </a:r>
            <a:r>
              <a:rPr lang="en-US" dirty="0" smtClean="0">
                <a:solidFill>
                  <a:srgbClr val="895D1D"/>
                </a:solidFill>
              </a:rPr>
              <a:t>isinfected TB </a:t>
            </a:r>
            <a:r>
              <a:rPr lang="en-US" dirty="0" smtClean="0">
                <a:solidFill>
                  <a:srgbClr val="895D1D"/>
                </a:solidFill>
              </a:rPr>
              <a:t>sample</a:t>
            </a:r>
            <a:endParaRPr lang="en-US" dirty="0">
              <a:solidFill>
                <a:srgbClr val="895D1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88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5188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0"/>
            <a:ext cx="351884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/>
            <a:r>
              <a:rPr lang="mn-MN" altLang="en-US" sz="3200" dirty="0" smtClean="0">
                <a:cs typeface="Times New Roman" pitchFamily="18" charset="0"/>
              </a:rPr>
              <a:t/>
            </a:r>
            <a:br>
              <a:rPr lang="mn-MN" altLang="en-US" sz="3200" dirty="0" smtClean="0">
                <a:cs typeface="Times New Roman" pitchFamily="18" charset="0"/>
              </a:rPr>
            </a:br>
            <a:r>
              <a:rPr lang="en-US" altLang="en-US" sz="3200" dirty="0">
                <a:cs typeface="Times New Roman" pitchFamily="18" charset="0"/>
              </a:rPr>
              <a:t>Mongolian Association of Family Medicine Specialists (</a:t>
            </a:r>
            <a:r>
              <a:rPr lang="en-US" altLang="en-US" sz="3200" dirty="0" smtClean="0">
                <a:cs typeface="Times New Roman" pitchFamily="18" charset="0"/>
              </a:rPr>
              <a:t>MAFMS in </a:t>
            </a:r>
            <a:r>
              <a:rPr lang="en-US" altLang="en-US" sz="3200" dirty="0" err="1" smtClean="0">
                <a:cs typeface="Times New Roman" pitchFamily="18" charset="0"/>
              </a:rPr>
              <a:t>Uvs</a:t>
            </a:r>
            <a:r>
              <a:rPr lang="en-US" altLang="en-US" sz="3200" dirty="0" smtClean="0">
                <a:cs typeface="Times New Roman" pitchFamily="18" charset="0"/>
              </a:rPr>
              <a:t>)</a:t>
            </a:r>
            <a:endParaRPr lang="mn-MN" altLang="en-US" sz="3200" dirty="0" smtClean="0">
              <a:cs typeface="Times New Roman" pitchFamily="18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Achievements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57400"/>
            <a:ext cx="4648200" cy="480060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Trained family centers’ TB physicians were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conducting training 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than 200 children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schools.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suspected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transported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5-6 samples transported per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month.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suspected tuberculosis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samples were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 to sputum examinations and 16 had tuberculosis, one of which was smear positive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tuberculosis in 2018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(TB has never diagnosed before.)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MAFMS has published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tuberculosis (TB) primary care funded by the Global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Fund. </a:t>
            </a:r>
            <a:endParaRPr lang="mn-M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447800"/>
            <a:ext cx="4041775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Obstacles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460875" cy="4572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problem facing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MAFMS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lack of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accommodation and DOT’s room.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Inadequate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medicines’ room for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MDR-TB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 supply of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sputum container.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Currently,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sputum container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the DOH.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are 120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volunteers in a province,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needs to be encouraged and receive incentives.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buClr>
                <a:srgbClr val="873624"/>
              </a:buClr>
              <a:defRPr/>
            </a:pP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Shortage of manuals for citizens and nurses;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mn-MN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4C7B6-D36B-40A9-B336-925D5DD8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CCM suggestions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province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155692-3F77-40F9-B9D0-60B367380751}"/>
              </a:ext>
            </a:extLst>
          </p:cNvPr>
          <p:cNvSpPr/>
          <p:nvPr/>
        </p:nvSpPr>
        <p:spPr>
          <a:xfrm>
            <a:off x="609600" y="2184010"/>
            <a:ext cx="7924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 screening is insufficient and needs to be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improved</a:t>
            </a:r>
          </a:p>
          <a:p>
            <a:pPr marL="365760" indent="-36576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and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protection of equipment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provided by The Global Fund;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 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human resource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sustainability; Doctors’ retraining (There isn’t an STI specialist/doctor);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36576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 maintaining patients’ confidentiality.</a:t>
            </a:r>
          </a:p>
        </p:txBody>
      </p:sp>
    </p:spTree>
    <p:extLst>
      <p:ext uri="{BB962C8B-B14F-4D97-AF65-F5344CB8AC3E}">
        <p14:creationId xmlns:p14="http://schemas.microsoft.com/office/powerpoint/2010/main" val="30307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2319</TotalTime>
  <Words>1869</Words>
  <Application>Microsoft Office PowerPoint</Application>
  <PresentationFormat>On-screen Show (4:3)</PresentationFormat>
  <Paragraphs>262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Hardcover</vt:lpstr>
      <vt:lpstr>1_Hardcover</vt:lpstr>
      <vt:lpstr>2_Hardcover</vt:lpstr>
      <vt:lpstr>3_Hardcover</vt:lpstr>
      <vt:lpstr>4_Hardcover</vt:lpstr>
      <vt:lpstr>5_Hardcover</vt:lpstr>
      <vt:lpstr>Site visit report of the Global Fund supported program implementation in Uvs, Zavkhan provinces</vt:lpstr>
      <vt:lpstr>Visited sites and working group components  </vt:lpstr>
      <vt:lpstr>“Health Department of Uvs province” </vt:lpstr>
      <vt:lpstr>The list of the TGF supported procurements </vt:lpstr>
      <vt:lpstr> STI cabinet and VCT center</vt:lpstr>
      <vt:lpstr> TB dispensary of the General Hospital</vt:lpstr>
      <vt:lpstr>PowerPoint Presentation</vt:lpstr>
      <vt:lpstr> Mongolian Association of Family Medicine Specialists (MAFMS in Uvs)</vt:lpstr>
      <vt:lpstr>CCM suggestions to Uvs province</vt:lpstr>
      <vt:lpstr>Department of Health in  Zavkhan province</vt:lpstr>
      <vt:lpstr>STI cabinet and VCT center </vt:lpstr>
      <vt:lpstr>The TB dispensary of Zavkhan province </vt:lpstr>
      <vt:lpstr>The list of the GF supported procurements</vt:lpstr>
      <vt:lpstr> Mongolian Association of Family Medicine Specialists (MAFMS)</vt:lpstr>
      <vt:lpstr>CCM suggestions to Zavkhan province:</vt:lpstr>
      <vt:lpstr>The main conclusion</vt:lpstr>
      <vt:lpstr>The main conclusion</vt:lpstr>
      <vt:lpstr>The main conclusion</vt:lpstr>
      <vt:lpstr>Thank you for your consideration.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Хөтөлбөрийн хэрэгжилттэй танилцах ажлын тайлан</dc:title>
  <dc:creator>PC1</dc:creator>
  <cp:lastModifiedBy>Nomin</cp:lastModifiedBy>
  <cp:revision>265</cp:revision>
  <cp:lastPrinted>2017-01-04T06:06:08Z</cp:lastPrinted>
  <dcterms:created xsi:type="dcterms:W3CDTF">2017-01-02T06:45:22Z</dcterms:created>
  <dcterms:modified xsi:type="dcterms:W3CDTF">2019-02-20T10:48:38Z</dcterms:modified>
</cp:coreProperties>
</file>